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2" r:id="rId9"/>
    <p:sldId id="266" r:id="rId10"/>
    <p:sldId id="263" r:id="rId11"/>
    <p:sldId id="267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51" y="-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29/02/2016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29/02/2016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29/02/2016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29/02/2016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t>29/02/2016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29/02/2016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29/02/2016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29/02/2016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A847CFC-816F-41D0-AAC0-9BF4FEBC753E}" type="datetimeFigureOut">
              <a:rPr lang="es-ES" smtClean="0"/>
              <a:t>29/02/2016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29/02/2016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1772816"/>
            <a:ext cx="6477000" cy="1828800"/>
          </a:xfrm>
        </p:spPr>
        <p:txBody>
          <a:bodyPr/>
          <a:lstStyle/>
          <a:p>
            <a:r>
              <a:rPr lang="en-US" dirty="0" err="1" smtClean="0"/>
              <a:t>Comportamiento</a:t>
            </a:r>
            <a:r>
              <a:rPr lang="en-US" dirty="0" smtClean="0"/>
              <a:t> de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consumidores</a:t>
            </a:r>
            <a:endParaRPr lang="en-U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Introducción</a:t>
            </a:r>
            <a:r>
              <a:rPr lang="en-US" dirty="0" smtClean="0"/>
              <a:t> a la </a:t>
            </a:r>
            <a:r>
              <a:rPr lang="en-US" dirty="0" err="1" smtClean="0"/>
              <a:t>Economía</a:t>
            </a:r>
            <a:r>
              <a:rPr lang="en-US" dirty="0" smtClean="0"/>
              <a:t>. UCM.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57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Elasticidad</a:t>
            </a:r>
            <a:r>
              <a:rPr lang="en-US" dirty="0" smtClean="0"/>
              <a:t> </a:t>
            </a:r>
            <a:r>
              <a:rPr lang="en-US" dirty="0" err="1" smtClean="0"/>
              <a:t>cruzada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s-ES" b="1" dirty="0" smtClean="0"/>
                  <a:t>                                </a:t>
                </a:r>
              </a:p>
              <a:p>
                <a:pPr marL="0" indent="0">
                  <a:buNone/>
                </a:pPr>
                <a:r>
                  <a:rPr lang="es-ES" b="1" dirty="0"/>
                  <a:t> </a:t>
                </a:r>
                <a:r>
                  <a:rPr lang="es-ES" b="1" dirty="0" smtClean="0"/>
                  <a:t>                      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s-ES" b="1" i="1">
                            <a:latin typeface="Cambria Math"/>
                          </a:rPr>
                        </m:ctrlPr>
                      </m:sSubSupPr>
                      <m:e>
                        <m:r>
                          <a:rPr lang="es-ES" b="1" i="1">
                            <a:latin typeface="Cambria Math"/>
                          </a:rPr>
                          <m:t>𝑬</m:t>
                        </m:r>
                      </m:e>
                      <m:sub/>
                      <m:sup>
                        <m:eqArr>
                          <m:eqArrPr>
                            <m:ctrlPr>
                              <a:rPr lang="es-ES" b="1" i="1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s-ES" b="1" i="1" smtClean="0">
                                <a:latin typeface="Cambria Math"/>
                              </a:rPr>
                              <m:t>𝑿</m:t>
                            </m:r>
                          </m:e>
                          <m:e>
                            <m:r>
                              <a:rPr lang="es-ES" b="1" i="1" smtClean="0">
                                <a:latin typeface="Cambria Math"/>
                              </a:rPr>
                              <m:t>𝒛</m:t>
                            </m:r>
                          </m:e>
                        </m:eqArr>
                      </m:sup>
                    </m:sSubSup>
                  </m:oMath>
                </a14:m>
                <a:r>
                  <a:rPr lang="en-US" b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l-GR" b="1" dirty="0">
                            <a:latin typeface="Cambria Math"/>
                          </a:rPr>
                          <m:t>𝚫</m:t>
                        </m:r>
                        <m:r>
                          <a:rPr lang="es-ES" b="1" i="1" dirty="0">
                            <a:latin typeface="Cambria Math"/>
                          </a:rPr>
                          <m:t>%</m:t>
                        </m:r>
                        <m:r>
                          <a:rPr lang="es-ES" b="1" i="1" dirty="0">
                            <a:latin typeface="Cambria Math"/>
                          </a:rPr>
                          <m:t>𝑸𝒙</m:t>
                        </m:r>
                      </m:num>
                      <m:den>
                        <m:r>
                          <a:rPr lang="el-GR" b="1" dirty="0">
                            <a:latin typeface="Cambria Math"/>
                          </a:rPr>
                          <m:t>𝚫</m:t>
                        </m:r>
                        <m:r>
                          <a:rPr lang="es-ES" b="1" i="1" dirty="0">
                            <a:latin typeface="Cambria Math"/>
                          </a:rPr>
                          <m:t>%</m:t>
                        </m:r>
                        <m:r>
                          <a:rPr lang="es-ES" b="1" i="1" dirty="0" smtClean="0">
                            <a:latin typeface="Cambria Math"/>
                          </a:rPr>
                          <m:t>𝑷𝒛</m:t>
                        </m:r>
                      </m:den>
                    </m:f>
                  </m:oMath>
                </a14:m>
                <a:endParaRPr lang="es-ES" b="1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err="1" smtClean="0"/>
                  <a:t>Mide</a:t>
                </a:r>
                <a:r>
                  <a:rPr lang="en-US" dirty="0" smtClean="0"/>
                  <a:t> el </a:t>
                </a:r>
                <a:r>
                  <a:rPr lang="en-US" dirty="0" err="1" smtClean="0"/>
                  <a:t>cambio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porcentual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la </a:t>
                </a:r>
                <a:r>
                  <a:rPr lang="en-US" b="1" dirty="0" err="1" smtClean="0"/>
                  <a:t>cantidad</a:t>
                </a:r>
                <a:r>
                  <a:rPr lang="en-US" b="1" dirty="0" smtClean="0"/>
                  <a:t> del </a:t>
                </a:r>
                <a:r>
                  <a:rPr lang="en-US" b="1" dirty="0" err="1" smtClean="0"/>
                  <a:t>bien</a:t>
                </a:r>
                <a:r>
                  <a:rPr lang="en-US" b="1" dirty="0" smtClean="0"/>
                  <a:t> x</a:t>
                </a:r>
                <a:r>
                  <a:rPr lang="en-US" dirty="0" smtClean="0"/>
                  <a:t> al </a:t>
                </a:r>
                <a:r>
                  <a:rPr lang="en-US" dirty="0" err="1" smtClean="0"/>
                  <a:t>aumentar</a:t>
                </a:r>
                <a:r>
                  <a:rPr lang="en-US" dirty="0" smtClean="0"/>
                  <a:t> el </a:t>
                </a:r>
                <a:r>
                  <a:rPr lang="en-US" b="1" dirty="0" err="1" smtClean="0"/>
                  <a:t>precio</a:t>
                </a:r>
                <a:r>
                  <a:rPr lang="en-US" b="1" dirty="0" smtClean="0"/>
                  <a:t> del </a:t>
                </a:r>
                <a:r>
                  <a:rPr lang="en-US" b="1" dirty="0" err="1" smtClean="0"/>
                  <a:t>bien</a:t>
                </a:r>
                <a:r>
                  <a:rPr lang="en-US" b="1" dirty="0" smtClean="0"/>
                  <a:t> z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un 1%.</a:t>
                </a:r>
              </a:p>
              <a:p>
                <a:r>
                  <a:rPr lang="en-US" dirty="0" smtClean="0"/>
                  <a:t>Si la </a:t>
                </a:r>
                <a:r>
                  <a:rPr lang="en-US" dirty="0" err="1" smtClean="0"/>
                  <a:t>cantidad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aumenta</a:t>
                </a:r>
                <a:r>
                  <a:rPr lang="en-US" dirty="0" smtClean="0"/>
                  <a:t> al </a:t>
                </a:r>
                <a:r>
                  <a:rPr lang="en-US" dirty="0" err="1" smtClean="0"/>
                  <a:t>aumentar</a:t>
                </a:r>
                <a:r>
                  <a:rPr lang="en-US" dirty="0" smtClean="0"/>
                  <a:t> el </a:t>
                </a:r>
                <a:r>
                  <a:rPr lang="en-US" dirty="0" err="1" smtClean="0"/>
                  <a:t>precio</a:t>
                </a:r>
                <a:r>
                  <a:rPr lang="en-US" dirty="0" smtClean="0"/>
                  <a:t> del </a:t>
                </a:r>
                <a:r>
                  <a:rPr lang="en-US" dirty="0" err="1" smtClean="0"/>
                  <a:t>bien</a:t>
                </a:r>
                <a:r>
                  <a:rPr lang="en-US" dirty="0" smtClean="0"/>
                  <a:t> z (</a:t>
                </a:r>
                <a:r>
                  <a:rPr lang="en-US" dirty="0" err="1" smtClean="0"/>
                  <a:t>signo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positivo</a:t>
                </a:r>
                <a:r>
                  <a:rPr lang="en-US" dirty="0" smtClean="0"/>
                  <a:t>) </a:t>
                </a:r>
                <a:r>
                  <a:rPr lang="en-US" dirty="0" err="1" smtClean="0"/>
                  <a:t>decimos</a:t>
                </a:r>
                <a:r>
                  <a:rPr lang="en-US" dirty="0" smtClean="0"/>
                  <a:t> que el </a:t>
                </a:r>
                <a:r>
                  <a:rPr lang="en-US" dirty="0" err="1" smtClean="0"/>
                  <a:t>bien</a:t>
                </a:r>
                <a:r>
                  <a:rPr lang="en-US" dirty="0" smtClean="0"/>
                  <a:t> x y el </a:t>
                </a:r>
                <a:r>
                  <a:rPr lang="en-US" dirty="0" err="1" smtClean="0"/>
                  <a:t>bien</a:t>
                </a:r>
                <a:r>
                  <a:rPr lang="en-US" dirty="0" smtClean="0"/>
                  <a:t> z son </a:t>
                </a:r>
                <a:r>
                  <a:rPr lang="en-US" b="1" dirty="0" err="1" smtClean="0"/>
                  <a:t>sustitutivos</a:t>
                </a:r>
                <a:r>
                  <a:rPr lang="en-US" dirty="0" smtClean="0"/>
                  <a:t>.</a:t>
                </a:r>
                <a:endParaRPr lang="en-US" dirty="0"/>
              </a:p>
              <a:p>
                <a:r>
                  <a:rPr lang="en-US" dirty="0" smtClean="0"/>
                  <a:t>Si el </a:t>
                </a:r>
                <a:r>
                  <a:rPr lang="en-US" dirty="0" err="1" smtClean="0"/>
                  <a:t>signo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negativo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decimos</a:t>
                </a:r>
                <a:r>
                  <a:rPr lang="en-US" dirty="0" smtClean="0"/>
                  <a:t> que el </a:t>
                </a:r>
                <a:r>
                  <a:rPr lang="en-US" dirty="0" err="1" smtClean="0"/>
                  <a:t>bien</a:t>
                </a:r>
                <a:r>
                  <a:rPr lang="en-US" dirty="0" smtClean="0"/>
                  <a:t> x y el </a:t>
                </a:r>
                <a:r>
                  <a:rPr lang="en-US" dirty="0" err="1" smtClean="0"/>
                  <a:t>bien</a:t>
                </a:r>
                <a:r>
                  <a:rPr lang="en-US" dirty="0" smtClean="0"/>
                  <a:t> z son </a:t>
                </a:r>
                <a:r>
                  <a:rPr lang="en-US" b="1" dirty="0" err="1" smtClean="0"/>
                  <a:t>complementarios</a:t>
                </a:r>
                <a:r>
                  <a:rPr lang="en-US" dirty="0" smtClean="0"/>
                  <a:t>.</a:t>
                </a:r>
                <a:endParaRPr lang="en-US" b="1" dirty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374" r="-2543" b="-16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1192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Ejemplo</a:t>
            </a:r>
            <a:r>
              <a:rPr lang="en-US" dirty="0" smtClean="0"/>
              <a:t> de </a:t>
            </a:r>
            <a:r>
              <a:rPr lang="en-US" dirty="0" err="1" smtClean="0"/>
              <a:t>elasticiad</a:t>
            </a:r>
            <a:r>
              <a:rPr lang="en-US" dirty="0" smtClean="0"/>
              <a:t> </a:t>
            </a:r>
            <a:r>
              <a:rPr lang="en-US" dirty="0" err="1" smtClean="0"/>
              <a:t>cruzada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/>
                  <a:t>Si el </a:t>
                </a:r>
                <a:r>
                  <a:rPr lang="en-US" dirty="0" err="1" smtClean="0"/>
                  <a:t>precio</a:t>
                </a:r>
                <a:r>
                  <a:rPr lang="en-US" dirty="0" smtClean="0"/>
                  <a:t> de las </a:t>
                </a:r>
                <a:r>
                  <a:rPr lang="en-US" dirty="0" err="1" smtClean="0"/>
                  <a:t>motos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sube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un 5%, la </a:t>
                </a:r>
                <a:r>
                  <a:rPr lang="en-US" dirty="0" err="1" smtClean="0"/>
                  <a:t>demanda</a:t>
                </a:r>
                <a:r>
                  <a:rPr lang="en-US" dirty="0" smtClean="0"/>
                  <a:t> de </a:t>
                </a:r>
                <a:r>
                  <a:rPr lang="en-US" dirty="0" err="1" smtClean="0"/>
                  <a:t>coches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aumenta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un 5%.</a:t>
                </a:r>
              </a:p>
              <a:p>
                <a:pPr marL="0" indent="0">
                  <a:buNone/>
                </a:pPr>
                <a:r>
                  <a:rPr lang="en-US" b="1" dirty="0"/>
                  <a:t>	</a:t>
                </a:r>
                <a:r>
                  <a:rPr lang="en-US" b="1" dirty="0" smtClean="0"/>
                  <a:t>	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s-ES" b="1" i="1">
                            <a:latin typeface="Cambria Math"/>
                          </a:rPr>
                        </m:ctrlPr>
                      </m:sSubSupPr>
                      <m:e>
                        <m:r>
                          <a:rPr lang="es-ES" b="1" i="1">
                            <a:latin typeface="Cambria Math"/>
                          </a:rPr>
                          <m:t>𝑬</m:t>
                        </m:r>
                      </m:e>
                      <m:sub/>
                      <m:sup>
                        <m:eqArr>
                          <m:eqArrPr>
                            <m:ctrlPr>
                              <a:rPr lang="es-ES" b="1" i="1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s-ES" b="1" i="1" smtClean="0">
                                <a:latin typeface="Cambria Math"/>
                              </a:rPr>
                              <m:t>𝒙</m:t>
                            </m:r>
                          </m:e>
                          <m:e>
                            <m:r>
                              <a:rPr lang="es-ES" b="1" i="1" smtClean="0">
                                <a:latin typeface="Cambria Math"/>
                              </a:rPr>
                              <m:t>𝒛</m:t>
                            </m:r>
                          </m:e>
                        </m:eqArr>
                      </m:sup>
                    </m:sSubSup>
                  </m:oMath>
                </a14:m>
                <a:r>
                  <a:rPr lang="en-US" b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ES" b="1" i="1" dirty="0" smtClean="0">
                            <a:latin typeface="Cambria Math"/>
                          </a:rPr>
                          <m:t>𝟓</m:t>
                        </m:r>
                        <m:r>
                          <a:rPr lang="es-ES" b="1" i="1" dirty="0" smtClean="0">
                            <a:latin typeface="Cambria Math"/>
                          </a:rPr>
                          <m:t>%</m:t>
                        </m:r>
                      </m:num>
                      <m:den>
                        <m:r>
                          <a:rPr lang="es-ES" b="1" i="1" dirty="0" smtClean="0">
                            <a:latin typeface="Cambria Math"/>
                          </a:rPr>
                          <m:t>𝟓</m:t>
                        </m:r>
                        <m:r>
                          <a:rPr lang="es-ES" b="1" i="1" dirty="0" smtClean="0">
                            <a:latin typeface="Cambria Math"/>
                          </a:rPr>
                          <m:t>%</m:t>
                        </m:r>
                      </m:den>
                    </m:f>
                  </m:oMath>
                </a14:m>
                <a:r>
                  <a:rPr lang="en-US" dirty="0" smtClean="0"/>
                  <a:t>=1</a:t>
                </a:r>
                <a:endParaRPr lang="en-US" dirty="0"/>
              </a:p>
              <a:p>
                <a:r>
                  <a:rPr lang="en-US" dirty="0" smtClean="0"/>
                  <a:t>Los </a:t>
                </a:r>
                <a:r>
                  <a:rPr lang="en-US" dirty="0" err="1" smtClean="0"/>
                  <a:t>coches</a:t>
                </a:r>
                <a:r>
                  <a:rPr lang="en-US" dirty="0" smtClean="0"/>
                  <a:t> y las </a:t>
                </a:r>
                <a:r>
                  <a:rPr lang="en-US" dirty="0" err="1" smtClean="0"/>
                  <a:t>motos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serían</a:t>
                </a:r>
                <a:r>
                  <a:rPr lang="en-US" dirty="0"/>
                  <a:t> </a:t>
                </a:r>
                <a:r>
                  <a:rPr lang="en-US" b="1" dirty="0" err="1" smtClean="0"/>
                  <a:t>bienes</a:t>
                </a:r>
                <a:r>
                  <a:rPr lang="en-US" b="1" dirty="0" smtClean="0"/>
                  <a:t> </a:t>
                </a:r>
                <a:r>
                  <a:rPr lang="en-US" b="1" dirty="0" err="1" smtClean="0"/>
                  <a:t>sustitutivos</a:t>
                </a:r>
                <a:r>
                  <a:rPr lang="en-US" dirty="0" smtClean="0"/>
                  <a:t>. </a:t>
                </a:r>
              </a:p>
              <a:p>
                <a:r>
                  <a:rPr lang="en-US" dirty="0" smtClean="0"/>
                  <a:t>Si el </a:t>
                </a:r>
                <a:r>
                  <a:rPr lang="en-US" dirty="0" err="1" smtClean="0"/>
                  <a:t>precio</a:t>
                </a:r>
                <a:r>
                  <a:rPr lang="en-US" dirty="0" smtClean="0"/>
                  <a:t> del whiskey </a:t>
                </a:r>
                <a:r>
                  <a:rPr lang="en-US" dirty="0" err="1" smtClean="0"/>
                  <a:t>aumenta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un 2%, la </a:t>
                </a:r>
                <a:r>
                  <a:rPr lang="en-US" dirty="0" err="1" smtClean="0"/>
                  <a:t>cantidad</a:t>
                </a:r>
                <a:r>
                  <a:rPr lang="en-US" dirty="0" smtClean="0"/>
                  <a:t> de Coca Cola </a:t>
                </a:r>
                <a:r>
                  <a:rPr lang="en-US" dirty="0" err="1" smtClean="0"/>
                  <a:t>disminuye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un 4%</a:t>
                </a:r>
                <a:endParaRPr lang="en-US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s-ES" b="1" i="1">
                        <a:latin typeface="Cambria Math"/>
                      </a:rPr>
                      <m:t>                                      </m:t>
                    </m:r>
                    <m:sSubSup>
                      <m:sSubSupPr>
                        <m:ctrlPr>
                          <a:rPr lang="es-ES" b="1" i="1">
                            <a:latin typeface="Cambria Math"/>
                          </a:rPr>
                        </m:ctrlPr>
                      </m:sSubSupPr>
                      <m:e>
                        <m:r>
                          <a:rPr lang="es-ES" b="1" i="1">
                            <a:latin typeface="Cambria Math"/>
                          </a:rPr>
                          <m:t>𝑬</m:t>
                        </m:r>
                      </m:e>
                      <m:sub/>
                      <m:sup>
                        <m:eqArr>
                          <m:eqArrPr>
                            <m:ctrlPr>
                              <a:rPr lang="es-ES" b="1" i="1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s-ES" b="1" i="1" smtClean="0">
                                <a:latin typeface="Cambria Math"/>
                              </a:rPr>
                              <m:t>𝒙</m:t>
                            </m:r>
                          </m:e>
                          <m:e>
                            <m:r>
                              <a:rPr lang="es-ES" b="1" i="1" smtClean="0">
                                <a:latin typeface="Cambria Math"/>
                              </a:rPr>
                              <m:t>𝒛</m:t>
                            </m:r>
                          </m:e>
                        </m:eqArr>
                      </m:sup>
                    </m:sSubSup>
                  </m:oMath>
                </a14:m>
                <a:r>
                  <a:rPr lang="en-US" b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ES" b="1" i="1" dirty="0" smtClean="0">
                            <a:latin typeface="Cambria Math"/>
                          </a:rPr>
                          <m:t>−</m:t>
                        </m:r>
                        <m:r>
                          <a:rPr lang="es-ES" b="1" i="1" dirty="0" smtClean="0">
                            <a:latin typeface="Cambria Math"/>
                          </a:rPr>
                          <m:t>𝟒</m:t>
                        </m:r>
                        <m:r>
                          <a:rPr lang="es-ES" b="1" i="1" dirty="0">
                            <a:latin typeface="Cambria Math"/>
                          </a:rPr>
                          <m:t>%</m:t>
                        </m:r>
                      </m:num>
                      <m:den>
                        <m:r>
                          <a:rPr lang="es-ES" b="1" i="1" dirty="0" smtClean="0">
                            <a:latin typeface="Cambria Math"/>
                          </a:rPr>
                          <m:t>𝟐</m:t>
                        </m:r>
                        <m:r>
                          <a:rPr lang="es-ES" b="1" i="1" dirty="0">
                            <a:latin typeface="Cambria Math"/>
                          </a:rPr>
                          <m:t>%</m:t>
                        </m:r>
                      </m:den>
                    </m:f>
                  </m:oMath>
                </a14:m>
                <a:r>
                  <a:rPr lang="en-US" dirty="0" smtClean="0"/>
                  <a:t>=-2</a:t>
                </a:r>
                <a:endParaRPr lang="en-US" dirty="0"/>
              </a:p>
              <a:p>
                <a:r>
                  <a:rPr lang="en-US" dirty="0" smtClean="0"/>
                  <a:t>El whiskey y la Coca Cola son </a:t>
                </a:r>
                <a:r>
                  <a:rPr lang="en-US" b="1" dirty="0" err="1" smtClean="0"/>
                  <a:t>bienes</a:t>
                </a:r>
                <a:r>
                  <a:rPr lang="en-US" b="1" dirty="0" smtClean="0"/>
                  <a:t> </a:t>
                </a:r>
                <a:r>
                  <a:rPr lang="en-US" b="1" dirty="0" err="1" smtClean="0"/>
                  <a:t>complementarios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374" t="-2171" r="-7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9825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sesión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sesiones</a:t>
            </a:r>
            <a:r>
              <a:rPr lang="en-US" dirty="0" smtClean="0"/>
              <a:t> </a:t>
            </a:r>
            <a:r>
              <a:rPr lang="en-US" dirty="0" err="1" smtClean="0"/>
              <a:t>anteriores</a:t>
            </a:r>
            <a:r>
              <a:rPr lang="en-US" dirty="0" smtClean="0"/>
              <a:t> </a:t>
            </a:r>
            <a:r>
              <a:rPr lang="en-US" dirty="0" err="1" smtClean="0"/>
              <a:t>hemos</a:t>
            </a:r>
            <a:r>
              <a:rPr lang="en-US" dirty="0" smtClean="0"/>
              <a:t> </a:t>
            </a:r>
            <a:r>
              <a:rPr lang="en-US" dirty="0" err="1" smtClean="0"/>
              <a:t>aprendido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fundamentos</a:t>
            </a:r>
            <a:r>
              <a:rPr lang="en-US" dirty="0" smtClean="0"/>
              <a:t> del </a:t>
            </a:r>
            <a:r>
              <a:rPr lang="en-US" dirty="0" err="1" smtClean="0"/>
              <a:t>modelo</a:t>
            </a:r>
            <a:r>
              <a:rPr lang="en-US" dirty="0" smtClean="0"/>
              <a:t> de </a:t>
            </a:r>
            <a:r>
              <a:rPr lang="en-US" dirty="0" err="1" smtClean="0"/>
              <a:t>oferta</a:t>
            </a:r>
            <a:r>
              <a:rPr lang="en-US" dirty="0" smtClean="0"/>
              <a:t> y </a:t>
            </a:r>
            <a:r>
              <a:rPr lang="en-US" dirty="0" err="1" smtClean="0"/>
              <a:t>demanda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Hemos</a:t>
            </a:r>
            <a:r>
              <a:rPr lang="en-US" dirty="0" smtClean="0"/>
              <a:t> </a:t>
            </a:r>
            <a:r>
              <a:rPr lang="en-US" dirty="0" err="1" smtClean="0"/>
              <a:t>aprendido</a:t>
            </a:r>
            <a:r>
              <a:rPr lang="en-US" dirty="0" smtClean="0"/>
              <a:t> que la </a:t>
            </a:r>
            <a:r>
              <a:rPr lang="en-US" dirty="0" err="1" smtClean="0"/>
              <a:t>Demanda</a:t>
            </a:r>
            <a:r>
              <a:rPr lang="en-US" dirty="0" smtClean="0"/>
              <a:t> </a:t>
            </a:r>
            <a:r>
              <a:rPr lang="en-US" dirty="0" err="1" smtClean="0"/>
              <a:t>explica</a:t>
            </a:r>
            <a:r>
              <a:rPr lang="en-US" dirty="0" smtClean="0"/>
              <a:t> el </a:t>
            </a:r>
            <a:r>
              <a:rPr lang="en-US" dirty="0" err="1" smtClean="0"/>
              <a:t>comportamiento</a:t>
            </a:r>
            <a:r>
              <a:rPr lang="en-US" dirty="0" smtClean="0"/>
              <a:t> de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consumidores</a:t>
            </a:r>
            <a:endParaRPr lang="en-US" dirty="0"/>
          </a:p>
          <a:p>
            <a:r>
              <a:rPr lang="en-US" dirty="0" err="1" smtClean="0"/>
              <a:t>Hemos</a:t>
            </a:r>
            <a:r>
              <a:rPr lang="en-US" dirty="0" smtClean="0"/>
              <a:t> </a:t>
            </a:r>
            <a:r>
              <a:rPr lang="en-US" dirty="0" err="1" smtClean="0"/>
              <a:t>aprendido</a:t>
            </a:r>
            <a:r>
              <a:rPr lang="en-US" dirty="0" smtClean="0"/>
              <a:t> que la </a:t>
            </a:r>
            <a:r>
              <a:rPr lang="en-US" dirty="0" err="1"/>
              <a:t>O</a:t>
            </a:r>
            <a:r>
              <a:rPr lang="en-US" dirty="0" err="1" smtClean="0"/>
              <a:t>ferta</a:t>
            </a:r>
            <a:r>
              <a:rPr lang="en-US" dirty="0" smtClean="0"/>
              <a:t> </a:t>
            </a:r>
            <a:r>
              <a:rPr lang="en-US" dirty="0" err="1" smtClean="0"/>
              <a:t>explica</a:t>
            </a:r>
            <a:r>
              <a:rPr lang="en-US" dirty="0" smtClean="0"/>
              <a:t> el </a:t>
            </a:r>
            <a:r>
              <a:rPr lang="en-US" dirty="0" err="1" smtClean="0"/>
              <a:t>comportamiento</a:t>
            </a:r>
            <a:r>
              <a:rPr lang="en-US" dirty="0" smtClean="0"/>
              <a:t> de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empresarios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Ahora</a:t>
            </a:r>
            <a:r>
              <a:rPr lang="en-US" dirty="0" smtClean="0"/>
              <a:t> </a:t>
            </a:r>
            <a:r>
              <a:rPr lang="en-US" dirty="0" err="1" smtClean="0"/>
              <a:t>vamos</a:t>
            </a:r>
            <a:r>
              <a:rPr lang="en-US" dirty="0" smtClean="0"/>
              <a:t> a </a:t>
            </a:r>
            <a:r>
              <a:rPr lang="en-US" dirty="0" err="1" smtClean="0"/>
              <a:t>profundizar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de </a:t>
            </a:r>
            <a:r>
              <a:rPr lang="en-US" dirty="0" err="1" smtClean="0"/>
              <a:t>ellas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lección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ocupamos</a:t>
            </a:r>
            <a:r>
              <a:rPr lang="en-US" dirty="0" smtClean="0"/>
              <a:t> del </a:t>
            </a:r>
            <a:r>
              <a:rPr lang="en-US" dirty="0" err="1" smtClean="0"/>
              <a:t>comportamiento</a:t>
            </a:r>
            <a:r>
              <a:rPr lang="en-US" dirty="0" smtClean="0"/>
              <a:t> del </a:t>
            </a:r>
            <a:r>
              <a:rPr lang="en-US" dirty="0" err="1" smtClean="0"/>
              <a:t>consumidor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6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¿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sabemos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el </a:t>
            </a:r>
            <a:r>
              <a:rPr lang="en-US" dirty="0" err="1" smtClean="0"/>
              <a:t>comportamiento</a:t>
            </a:r>
            <a:r>
              <a:rPr lang="en-US" dirty="0" smtClean="0"/>
              <a:t> del </a:t>
            </a:r>
            <a:r>
              <a:rPr lang="en-US" dirty="0" err="1" smtClean="0"/>
              <a:t>consumidor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Si el </a:t>
            </a:r>
            <a:r>
              <a:rPr lang="en-US" dirty="0" err="1" smtClean="0"/>
              <a:t>precio</a:t>
            </a:r>
            <a:r>
              <a:rPr lang="en-US" dirty="0" smtClean="0"/>
              <a:t> cambia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movemos</a:t>
            </a:r>
            <a:r>
              <a:rPr lang="en-US" dirty="0" smtClean="0"/>
              <a:t> a lo largo de la </a:t>
            </a:r>
            <a:r>
              <a:rPr lang="en-US" dirty="0" err="1" smtClean="0"/>
              <a:t>curva</a:t>
            </a:r>
            <a:r>
              <a:rPr lang="en-US" dirty="0" smtClean="0"/>
              <a:t> de </a:t>
            </a:r>
            <a:r>
              <a:rPr lang="en-US" dirty="0" err="1" smtClean="0"/>
              <a:t>demanda</a:t>
            </a:r>
            <a:r>
              <a:rPr lang="en-US" dirty="0" smtClean="0"/>
              <a:t>.</a:t>
            </a:r>
          </a:p>
          <a:p>
            <a:r>
              <a:rPr lang="en-US" dirty="0" smtClean="0"/>
              <a:t>Si cambia </a:t>
            </a:r>
            <a:r>
              <a:rPr lang="en-US" dirty="0" err="1" smtClean="0"/>
              <a:t>alguno</a:t>
            </a:r>
            <a:r>
              <a:rPr lang="en-US" dirty="0" smtClean="0"/>
              <a:t> de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parámetros</a:t>
            </a:r>
            <a:r>
              <a:rPr lang="en-US" dirty="0" smtClean="0"/>
              <a:t> </a:t>
            </a:r>
            <a:r>
              <a:rPr lang="en-US" dirty="0" err="1" smtClean="0"/>
              <a:t>desplazamos</a:t>
            </a:r>
            <a:r>
              <a:rPr lang="en-US" dirty="0" smtClean="0"/>
              <a:t> </a:t>
            </a:r>
            <a:r>
              <a:rPr lang="en-US" dirty="0" err="1" smtClean="0"/>
              <a:t>toda</a:t>
            </a:r>
            <a:r>
              <a:rPr lang="en-US" dirty="0" smtClean="0"/>
              <a:t> la </a:t>
            </a:r>
            <a:r>
              <a:rPr lang="en-US" dirty="0" err="1" smtClean="0"/>
              <a:t>curva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Si </a:t>
            </a:r>
            <a:r>
              <a:rPr lang="en-US" dirty="0" err="1" smtClean="0"/>
              <a:t>sabemos</a:t>
            </a:r>
            <a:r>
              <a:rPr lang="en-US" dirty="0" smtClean="0"/>
              <a:t> la </a:t>
            </a:r>
            <a:r>
              <a:rPr lang="en-US" dirty="0" err="1" smtClean="0"/>
              <a:t>función</a:t>
            </a:r>
            <a:r>
              <a:rPr lang="en-US" dirty="0" smtClean="0"/>
              <a:t> de </a:t>
            </a:r>
            <a:r>
              <a:rPr lang="en-US" dirty="0" err="1" smtClean="0"/>
              <a:t>demanda</a:t>
            </a:r>
            <a:r>
              <a:rPr lang="en-US" dirty="0" smtClean="0"/>
              <a:t> </a:t>
            </a:r>
            <a:r>
              <a:rPr lang="en-US" dirty="0" err="1" smtClean="0"/>
              <a:t>concreta</a:t>
            </a:r>
            <a:r>
              <a:rPr lang="en-US" dirty="0" smtClean="0"/>
              <a:t>, y </a:t>
            </a:r>
            <a:r>
              <a:rPr lang="en-US" dirty="0" err="1" smtClean="0"/>
              <a:t>sabemos</a:t>
            </a:r>
            <a:r>
              <a:rPr lang="en-US" dirty="0" smtClean="0"/>
              <a:t> </a:t>
            </a:r>
            <a:r>
              <a:rPr lang="en-US" dirty="0" err="1" smtClean="0"/>
              <a:t>también</a:t>
            </a:r>
            <a:r>
              <a:rPr lang="en-US" dirty="0" smtClean="0"/>
              <a:t> que el </a:t>
            </a:r>
            <a:r>
              <a:rPr lang="en-US" dirty="0" err="1" smtClean="0"/>
              <a:t>precio</a:t>
            </a:r>
            <a:r>
              <a:rPr lang="en-US" dirty="0" smtClean="0"/>
              <a:t> cambia (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ejemplo</a:t>
            </a:r>
            <a:r>
              <a:rPr lang="en-US" dirty="0" smtClean="0"/>
              <a:t> 4 </a:t>
            </a:r>
            <a:r>
              <a:rPr lang="en-US" dirty="0" err="1" smtClean="0"/>
              <a:t>u.m</a:t>
            </a:r>
            <a:r>
              <a:rPr lang="en-US" dirty="0" smtClean="0"/>
              <a:t>. a 5 </a:t>
            </a:r>
            <a:r>
              <a:rPr lang="en-US" dirty="0" err="1" smtClean="0"/>
              <a:t>u.m</a:t>
            </a:r>
            <a:r>
              <a:rPr lang="en-US" dirty="0" smtClean="0"/>
              <a:t>.), </a:t>
            </a:r>
            <a:r>
              <a:rPr lang="en-US" dirty="0" err="1" smtClean="0"/>
              <a:t>podríamos</a:t>
            </a:r>
            <a:r>
              <a:rPr lang="en-US" dirty="0" smtClean="0"/>
              <a:t> </a:t>
            </a:r>
            <a:r>
              <a:rPr lang="en-US" dirty="0" err="1" smtClean="0"/>
              <a:t>calcular</a:t>
            </a:r>
            <a:r>
              <a:rPr lang="en-US" dirty="0" smtClean="0"/>
              <a:t> la </a:t>
            </a:r>
            <a:r>
              <a:rPr lang="en-US" dirty="0" err="1" smtClean="0"/>
              <a:t>cantidad</a:t>
            </a:r>
            <a:r>
              <a:rPr lang="en-US" dirty="0" smtClean="0"/>
              <a:t> </a:t>
            </a:r>
            <a:r>
              <a:rPr lang="en-US" dirty="0" err="1" smtClean="0"/>
              <a:t>demandada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35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Elasticidad</a:t>
            </a:r>
            <a:r>
              <a:rPr lang="en-US" dirty="0" smtClean="0"/>
              <a:t>: </a:t>
            </a:r>
            <a:r>
              <a:rPr lang="en-US" dirty="0" err="1" smtClean="0"/>
              <a:t>Ejemplo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Si </a:t>
                </a:r>
                <a:r>
                  <a:rPr lang="en-US" dirty="0" err="1" smtClean="0"/>
                  <a:t>por</a:t>
                </a:r>
                <a:r>
                  <a:rPr lang="en-US" dirty="0" smtClean="0"/>
                  <a:t> el </a:t>
                </a:r>
                <a:r>
                  <a:rPr lang="en-US" dirty="0" err="1" smtClean="0"/>
                  <a:t>contrario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sabemos</a:t>
                </a:r>
                <a:r>
                  <a:rPr lang="en-US" dirty="0" smtClean="0"/>
                  <a:t> que el </a:t>
                </a:r>
                <a:r>
                  <a:rPr lang="en-US" dirty="0" err="1" smtClean="0"/>
                  <a:t>precio</a:t>
                </a:r>
                <a:r>
                  <a:rPr lang="en-US" dirty="0" smtClean="0"/>
                  <a:t> de </a:t>
                </a:r>
                <a:r>
                  <a:rPr lang="en-US" dirty="0" err="1" smtClean="0"/>
                  <a:t>los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coches</a:t>
                </a:r>
                <a:r>
                  <a:rPr lang="en-US" dirty="0" smtClean="0"/>
                  <a:t> ha </a:t>
                </a:r>
                <a:r>
                  <a:rPr lang="en-US" dirty="0" err="1" smtClean="0"/>
                  <a:t>cambiado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1000 </a:t>
                </a:r>
                <a:r>
                  <a:rPr lang="en-US" dirty="0" err="1" smtClean="0"/>
                  <a:t>u.m</a:t>
                </a:r>
                <a:r>
                  <a:rPr lang="en-US" dirty="0" smtClean="0"/>
                  <a:t>., y que el </a:t>
                </a:r>
                <a:r>
                  <a:rPr lang="en-US" dirty="0" err="1" smtClean="0"/>
                  <a:t>precio</a:t>
                </a:r>
                <a:r>
                  <a:rPr lang="en-US" dirty="0" smtClean="0"/>
                  <a:t> de </a:t>
                </a:r>
                <a:r>
                  <a:rPr lang="en-US" dirty="0" err="1" smtClean="0"/>
                  <a:t>los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helados</a:t>
                </a:r>
                <a:r>
                  <a:rPr lang="en-US" dirty="0" smtClean="0"/>
                  <a:t> ha </a:t>
                </a:r>
                <a:r>
                  <a:rPr lang="en-US" dirty="0" err="1" smtClean="0"/>
                  <a:t>cambiado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10 euros, ¿</a:t>
                </a:r>
                <a:r>
                  <a:rPr lang="en-US" dirty="0" err="1" smtClean="0"/>
                  <a:t>Esto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es</a:t>
                </a:r>
                <a:r>
                  <a:rPr lang="en-US" dirty="0" smtClean="0"/>
                  <a:t> mucho o </a:t>
                </a:r>
                <a:r>
                  <a:rPr lang="en-US" dirty="0" err="1" smtClean="0"/>
                  <a:t>poco</a:t>
                </a:r>
                <a:r>
                  <a:rPr lang="en-US" dirty="0" smtClean="0"/>
                  <a:t>? ¿</a:t>
                </a:r>
                <a:r>
                  <a:rPr lang="en-US" dirty="0" err="1" smtClean="0"/>
                  <a:t>Donde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han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cambiado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más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los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precios</a:t>
                </a:r>
                <a:r>
                  <a:rPr lang="en-US" dirty="0" smtClean="0"/>
                  <a:t>?</a:t>
                </a:r>
                <a:endParaRPr lang="en-US" dirty="0"/>
              </a:p>
              <a:p>
                <a:r>
                  <a:rPr lang="en-US" dirty="0" smtClean="0"/>
                  <a:t>Para </a:t>
                </a:r>
                <a:r>
                  <a:rPr lang="en-US" dirty="0" err="1" smtClean="0"/>
                  <a:t>poder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contestar</a:t>
                </a:r>
                <a:r>
                  <a:rPr lang="en-US" dirty="0" smtClean="0"/>
                  <a:t> a </a:t>
                </a:r>
                <a:r>
                  <a:rPr lang="en-US" dirty="0" err="1" smtClean="0"/>
                  <a:t>esta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pregunta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necesitamos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encontrar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una</a:t>
                </a:r>
                <a:r>
                  <a:rPr lang="en-US" dirty="0" smtClean="0"/>
                  <a:t> forma de </a:t>
                </a:r>
                <a:r>
                  <a:rPr lang="en-US" dirty="0" err="1" smtClean="0"/>
                  <a:t>compararlos</a:t>
                </a:r>
                <a:r>
                  <a:rPr lang="en-US" dirty="0" smtClean="0"/>
                  <a:t>. </a:t>
                </a:r>
                <a:r>
                  <a:rPr lang="en-US" dirty="0" err="1" smtClean="0"/>
                  <a:t>Por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eso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es</a:t>
                </a:r>
                <a:r>
                  <a:rPr lang="en-US" dirty="0" smtClean="0"/>
                  <a:t> habitual </a:t>
                </a:r>
                <a:r>
                  <a:rPr lang="en-US" dirty="0" err="1" smtClean="0"/>
                  <a:t>usar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porcentajes</a:t>
                </a:r>
                <a:r>
                  <a:rPr lang="en-US" dirty="0" smtClean="0"/>
                  <a:t>, y un </a:t>
                </a:r>
                <a:r>
                  <a:rPr lang="en-US" dirty="0" err="1" smtClean="0"/>
                  <a:t>concepto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llamado</a:t>
                </a:r>
                <a:r>
                  <a:rPr lang="en-US" dirty="0" smtClean="0"/>
                  <a:t> </a:t>
                </a:r>
                <a:r>
                  <a:rPr lang="en-US" b="1" dirty="0" err="1" smtClean="0"/>
                  <a:t>Elasticidad</a:t>
                </a:r>
                <a:r>
                  <a:rPr lang="en-US" dirty="0" smtClean="0"/>
                  <a:t>. </a:t>
                </a:r>
                <a:endParaRPr lang="en-US" b="1" dirty="0"/>
              </a:p>
              <a:p>
                <a:pPr marL="0" indent="0">
                  <a:buNone/>
                </a:pPr>
                <a:r>
                  <a:rPr lang="es-ES" b="1" dirty="0" smtClean="0"/>
                  <a:t>                        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s-ES" b="1" i="1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es-ES" b="1" i="1" smtClean="0">
                            <a:latin typeface="Cambria Math"/>
                          </a:rPr>
                          <m:t>𝑬𝒙</m:t>
                        </m:r>
                      </m:e>
                      <m:sub/>
                      <m:sup>
                        <m:r>
                          <a:rPr lang="es-ES" b="1" i="1" smtClean="0">
                            <a:latin typeface="Cambria Math"/>
                          </a:rPr>
                          <m:t>𝒅</m:t>
                        </m:r>
                      </m:sup>
                    </m:sSubSup>
                  </m:oMath>
                </a14:m>
                <a:r>
                  <a:rPr lang="en-US" b="1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l-GR" b="1" i="0" dirty="0" smtClean="0">
                            <a:latin typeface="Cambria Math"/>
                          </a:rPr>
                          <m:t>𝚫</m:t>
                        </m:r>
                        <m:r>
                          <a:rPr lang="es-ES" b="1" i="1" dirty="0" smtClean="0">
                            <a:latin typeface="Cambria Math"/>
                          </a:rPr>
                          <m:t>%</m:t>
                        </m:r>
                        <m:r>
                          <a:rPr lang="es-ES" b="1" i="1" dirty="0" smtClean="0">
                            <a:latin typeface="Cambria Math"/>
                          </a:rPr>
                          <m:t>𝑸</m:t>
                        </m:r>
                      </m:num>
                      <m:den>
                        <m:r>
                          <a:rPr lang="el-GR" b="1" i="0" dirty="0" smtClean="0">
                            <a:latin typeface="Cambria Math"/>
                          </a:rPr>
                          <m:t>𝚫</m:t>
                        </m:r>
                        <m:r>
                          <a:rPr lang="es-ES" b="1" i="1" dirty="0" smtClean="0">
                            <a:latin typeface="Cambria Math"/>
                          </a:rPr>
                          <m:t>%</m:t>
                        </m:r>
                        <m:r>
                          <a:rPr lang="es-ES" b="1" i="1" dirty="0" smtClean="0">
                            <a:latin typeface="Cambria Math"/>
                          </a:rPr>
                          <m:t>𝑷</m:t>
                        </m:r>
                      </m:den>
                    </m:f>
                  </m:oMath>
                </a14:m>
                <a:endParaRPr lang="en-US" b="1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449" t="-2307" b="-5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453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Elasticidad</a:t>
            </a:r>
            <a:r>
              <a:rPr lang="en-US" b="1" dirty="0" smtClean="0"/>
              <a:t> </a:t>
            </a:r>
            <a:r>
              <a:rPr lang="en-US" b="1" dirty="0" err="1"/>
              <a:t>P</a:t>
            </a:r>
            <a:r>
              <a:rPr lang="en-US" b="1" dirty="0" err="1" smtClean="0"/>
              <a:t>recio</a:t>
            </a:r>
            <a:r>
              <a:rPr lang="en-US" b="1" dirty="0" smtClean="0"/>
              <a:t> </a:t>
            </a:r>
            <a:r>
              <a:rPr lang="en-US" dirty="0" smtClean="0"/>
              <a:t>de la </a:t>
            </a:r>
            <a:r>
              <a:rPr lang="en-US" dirty="0" err="1" smtClean="0"/>
              <a:t>demanda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s-ES" b="1" dirty="0" smtClean="0"/>
                  <a:t>                           </a:t>
                </a:r>
              </a:p>
              <a:p>
                <a:pPr marL="0" indent="0">
                  <a:buNone/>
                </a:pPr>
                <a:r>
                  <a:rPr lang="es-ES" b="1" dirty="0"/>
                  <a:t> </a:t>
                </a:r>
                <a:r>
                  <a:rPr lang="es-ES" b="1" dirty="0" smtClean="0"/>
                  <a:t>                  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1" i="1" dirty="0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es-ES" b="1" i="1" dirty="0" smtClean="0">
                            <a:latin typeface="Cambria Math"/>
                          </a:rPr>
                          <m:t>𝑬</m:t>
                        </m:r>
                      </m:e>
                      <m:sub/>
                      <m:sup>
                        <m:eqArr>
                          <m:eqArrPr>
                            <m:ctrlPr>
                              <a:rPr lang="es-ES" b="1" i="1" dirty="0" smtClean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s-ES" b="1" i="1" dirty="0" smtClean="0">
                                <a:latin typeface="Cambria Math"/>
                              </a:rPr>
                              <m:t>𝑷</m:t>
                            </m:r>
                          </m:e>
                          <m:e>
                            <m:r>
                              <a:rPr lang="es-ES" b="1" i="1" dirty="0" smtClean="0">
                                <a:latin typeface="Cambria Math"/>
                              </a:rPr>
                              <m:t>𝒅</m:t>
                            </m:r>
                          </m:e>
                        </m:eqArr>
                      </m:sup>
                    </m:sSubSup>
                  </m:oMath>
                </a14:m>
                <a:r>
                  <a:rPr lang="en-US" b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l-GR" b="1" dirty="0">
                            <a:latin typeface="Cambria Math"/>
                          </a:rPr>
                          <m:t>𝚫</m:t>
                        </m:r>
                        <m:r>
                          <a:rPr lang="es-ES" b="1" i="1" dirty="0">
                            <a:latin typeface="Cambria Math"/>
                          </a:rPr>
                          <m:t>%</m:t>
                        </m:r>
                        <m:r>
                          <a:rPr lang="es-ES" b="1" i="1" dirty="0">
                            <a:latin typeface="Cambria Math"/>
                          </a:rPr>
                          <m:t>𝑸</m:t>
                        </m:r>
                      </m:num>
                      <m:den>
                        <m:r>
                          <a:rPr lang="el-GR" b="1" dirty="0">
                            <a:latin typeface="Cambria Math"/>
                          </a:rPr>
                          <m:t>𝚫</m:t>
                        </m:r>
                        <m:r>
                          <a:rPr lang="es-ES" b="1" i="1" dirty="0">
                            <a:latin typeface="Cambria Math"/>
                          </a:rPr>
                          <m:t>%</m:t>
                        </m:r>
                        <m:r>
                          <a:rPr lang="es-ES" b="1" i="1" dirty="0">
                            <a:latin typeface="Cambria Math"/>
                          </a:rPr>
                          <m:t>𝑷</m:t>
                        </m:r>
                      </m:den>
                    </m:f>
                  </m:oMath>
                </a14:m>
                <a:endParaRPr lang="es-ES" b="1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err="1" smtClean="0"/>
                  <a:t>Mide</a:t>
                </a:r>
                <a:r>
                  <a:rPr lang="en-US" dirty="0" smtClean="0"/>
                  <a:t> el </a:t>
                </a:r>
                <a:r>
                  <a:rPr lang="en-US" dirty="0" err="1" smtClean="0"/>
                  <a:t>cambio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porcentual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la </a:t>
                </a:r>
                <a:r>
                  <a:rPr lang="en-US" dirty="0" err="1" smtClean="0"/>
                  <a:t>cantidad</a:t>
                </a:r>
                <a:r>
                  <a:rPr lang="en-US" dirty="0" smtClean="0"/>
                  <a:t> al </a:t>
                </a:r>
                <a:r>
                  <a:rPr lang="en-US" dirty="0" err="1" smtClean="0"/>
                  <a:t>incrementarse</a:t>
                </a:r>
                <a:r>
                  <a:rPr lang="en-US" dirty="0" smtClean="0"/>
                  <a:t> el </a:t>
                </a:r>
                <a:r>
                  <a:rPr lang="en-US" dirty="0" err="1" smtClean="0"/>
                  <a:t>precio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/>
                  <a:t> </a:t>
                </a:r>
                <a:r>
                  <a:rPr lang="en-US" dirty="0" smtClean="0"/>
                  <a:t>un 1%.</a:t>
                </a:r>
                <a:endParaRPr lang="en-US" dirty="0"/>
              </a:p>
              <a:p>
                <a:r>
                  <a:rPr lang="en-US" dirty="0" smtClean="0"/>
                  <a:t>Si la </a:t>
                </a:r>
                <a:r>
                  <a:rPr lang="en-US" dirty="0" err="1" smtClean="0"/>
                  <a:t>cantidad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disminuye</a:t>
                </a:r>
                <a:r>
                  <a:rPr lang="en-US" dirty="0" smtClean="0"/>
                  <a:t> (</a:t>
                </a:r>
                <a:r>
                  <a:rPr lang="en-US" dirty="0" err="1" smtClean="0"/>
                  <a:t>signo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negativo</a:t>
                </a:r>
                <a:r>
                  <a:rPr lang="en-US" dirty="0" smtClean="0"/>
                  <a:t>) </a:t>
                </a:r>
                <a:r>
                  <a:rPr lang="en-US" dirty="0" err="1" smtClean="0"/>
                  <a:t>tenemos</a:t>
                </a:r>
                <a:r>
                  <a:rPr lang="en-US" dirty="0" smtClean="0"/>
                  <a:t> un </a:t>
                </a:r>
                <a:r>
                  <a:rPr lang="en-US" b="1" dirty="0" err="1" smtClean="0"/>
                  <a:t>bien</a:t>
                </a:r>
                <a:r>
                  <a:rPr lang="en-US" b="1" dirty="0" smtClean="0"/>
                  <a:t> normal</a:t>
                </a:r>
                <a:r>
                  <a:rPr lang="en-US" dirty="0" smtClean="0"/>
                  <a:t>.</a:t>
                </a:r>
              </a:p>
              <a:p>
                <a:r>
                  <a:rPr lang="en-US" dirty="0" smtClean="0"/>
                  <a:t>Si el </a:t>
                </a:r>
                <a:r>
                  <a:rPr lang="en-US" dirty="0" err="1" smtClean="0"/>
                  <a:t>signo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positivo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decimos</a:t>
                </a:r>
                <a:r>
                  <a:rPr lang="en-US" dirty="0" smtClean="0"/>
                  <a:t> que se </a:t>
                </a:r>
                <a:r>
                  <a:rPr lang="en-US" dirty="0" err="1" smtClean="0"/>
                  <a:t>trata</a:t>
                </a:r>
                <a:r>
                  <a:rPr lang="en-US" dirty="0" smtClean="0"/>
                  <a:t> de un </a:t>
                </a:r>
                <a:r>
                  <a:rPr lang="en-US" b="1" dirty="0" err="1" smtClean="0"/>
                  <a:t>bien</a:t>
                </a:r>
                <a:r>
                  <a:rPr lang="en-US" b="1" dirty="0" smtClean="0"/>
                  <a:t> </a:t>
                </a:r>
                <a:r>
                  <a:rPr lang="en-US" b="1" dirty="0" err="1" smtClean="0"/>
                  <a:t>Giffen</a:t>
                </a:r>
                <a:r>
                  <a:rPr lang="en-US" dirty="0" smtClean="0"/>
                  <a:t>.</a:t>
                </a:r>
                <a:endParaRPr lang="en-US" b="1" dirty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4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217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Ejemplo</a:t>
            </a:r>
            <a:r>
              <a:rPr lang="en-US" dirty="0" smtClean="0"/>
              <a:t> de </a:t>
            </a:r>
            <a:r>
              <a:rPr lang="en-US" dirty="0" err="1" smtClean="0"/>
              <a:t>Elasticidad</a:t>
            </a:r>
            <a:r>
              <a:rPr lang="en-US" dirty="0" smtClean="0"/>
              <a:t> </a:t>
            </a:r>
            <a:r>
              <a:rPr lang="en-US" dirty="0" err="1" smtClean="0"/>
              <a:t>Precio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Marcador de contenido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/>
                  <a:t>Si el </a:t>
                </a:r>
                <a:r>
                  <a:rPr lang="en-US" dirty="0" err="1" smtClean="0"/>
                  <a:t>precio</a:t>
                </a:r>
                <a:r>
                  <a:rPr lang="en-US" dirty="0" smtClean="0"/>
                  <a:t> de </a:t>
                </a:r>
                <a:r>
                  <a:rPr lang="en-US" dirty="0" err="1" smtClean="0"/>
                  <a:t>los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helados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aumenta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10% y la </a:t>
                </a:r>
                <a:r>
                  <a:rPr lang="en-US" dirty="0" err="1" smtClean="0"/>
                  <a:t>cantidad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disminuye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un 20% ¿</a:t>
                </a:r>
                <a:r>
                  <a:rPr lang="en-US" dirty="0" err="1" smtClean="0"/>
                  <a:t>Cual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es</a:t>
                </a:r>
                <a:r>
                  <a:rPr lang="en-US" dirty="0" smtClean="0"/>
                  <a:t> la </a:t>
                </a:r>
                <a:r>
                  <a:rPr lang="en-US" dirty="0" err="1" smtClean="0"/>
                  <a:t>elasticidad</a:t>
                </a:r>
                <a:r>
                  <a:rPr lang="en-US" dirty="0" smtClean="0"/>
                  <a:t>?</a:t>
                </a:r>
                <a:endParaRPr lang="en-US" dirty="0"/>
              </a:p>
              <a:p>
                <a:pPr marL="0" indent="0">
                  <a:buNone/>
                </a:pPr>
                <a:r>
                  <a:rPr lang="es-ES" b="1" dirty="0" smtClean="0"/>
                  <a:t>            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s-ES" b="1" i="1">
                            <a:latin typeface="Cambria Math"/>
                          </a:rPr>
                        </m:ctrlPr>
                      </m:sSubSupPr>
                      <m:e>
                        <m:r>
                          <a:rPr lang="es-ES" b="1" i="1">
                            <a:latin typeface="Cambria Math"/>
                          </a:rPr>
                          <m:t>𝑬</m:t>
                        </m:r>
                      </m:e>
                      <m:sub/>
                      <m:sup>
                        <m:eqArr>
                          <m:eqArrPr>
                            <m:ctrlPr>
                              <a:rPr lang="es-ES" b="1" i="1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s-ES" b="1" i="1">
                                <a:latin typeface="Cambria Math"/>
                              </a:rPr>
                              <m:t>𝒅</m:t>
                            </m:r>
                          </m:e>
                          <m:e>
                            <m:r>
                              <a:rPr lang="es-ES" b="1" i="1" smtClean="0">
                                <a:latin typeface="Cambria Math"/>
                              </a:rPr>
                              <m:t>𝒙</m:t>
                            </m:r>
                          </m:e>
                        </m:eqArr>
                      </m:sup>
                    </m:sSubSup>
                  </m:oMath>
                </a14:m>
                <a:r>
                  <a:rPr lang="en-US" b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l-GR" b="1" dirty="0">
                            <a:latin typeface="Cambria Math"/>
                          </a:rPr>
                          <m:t>𝚫</m:t>
                        </m:r>
                        <m:r>
                          <a:rPr lang="es-ES" b="1" i="1" dirty="0">
                            <a:latin typeface="Cambria Math"/>
                          </a:rPr>
                          <m:t>%</m:t>
                        </m:r>
                        <m:r>
                          <a:rPr lang="es-ES" b="1" i="1" dirty="0">
                            <a:latin typeface="Cambria Math"/>
                          </a:rPr>
                          <m:t>𝑸</m:t>
                        </m:r>
                      </m:num>
                      <m:den>
                        <m:r>
                          <a:rPr lang="el-GR" b="1" dirty="0">
                            <a:latin typeface="Cambria Math"/>
                          </a:rPr>
                          <m:t>𝚫</m:t>
                        </m:r>
                        <m:r>
                          <a:rPr lang="es-ES" b="1" i="1" dirty="0">
                            <a:latin typeface="Cambria Math"/>
                          </a:rPr>
                          <m:t>%</m:t>
                        </m:r>
                        <m:r>
                          <a:rPr lang="es-ES" b="1" i="1" dirty="0" smtClean="0">
                            <a:latin typeface="Cambria Math"/>
                          </a:rPr>
                          <m:t>𝑷</m:t>
                        </m:r>
                      </m:den>
                    </m:f>
                  </m:oMath>
                </a14:m>
                <a:r>
                  <a:rPr lang="en-US" b="1" dirty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ES" b="1" i="1" dirty="0" smtClean="0">
                            <a:latin typeface="Cambria Math"/>
                          </a:rPr>
                          <m:t>−</m:t>
                        </m:r>
                        <m:r>
                          <a:rPr lang="es-ES" b="1" i="1" dirty="0" smtClean="0">
                            <a:latin typeface="Cambria Math"/>
                          </a:rPr>
                          <m:t>𝟐𝟎</m:t>
                        </m:r>
                        <m:r>
                          <a:rPr lang="es-ES" b="1" i="1" dirty="0" smtClean="0">
                            <a:latin typeface="Cambria Math"/>
                          </a:rPr>
                          <m:t>%</m:t>
                        </m:r>
                      </m:num>
                      <m:den>
                        <m:r>
                          <a:rPr lang="es-ES" b="1" i="1" dirty="0" smtClean="0">
                            <a:latin typeface="Cambria Math"/>
                          </a:rPr>
                          <m:t>𝟏𝟎</m:t>
                        </m:r>
                        <m:r>
                          <a:rPr lang="es-ES" b="1" i="1" dirty="0" smtClean="0">
                            <a:latin typeface="Cambria Math"/>
                          </a:rPr>
                          <m:t>%</m:t>
                        </m:r>
                      </m:den>
                    </m:f>
                    <m:r>
                      <a:rPr lang="es-ES" b="1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=-2</a:t>
                </a:r>
              </a:p>
              <a:p>
                <a:r>
                  <a:rPr lang="en-US" dirty="0" err="1" smtClean="0"/>
                  <a:t>Interpretación</a:t>
                </a:r>
                <a:r>
                  <a:rPr lang="en-US" dirty="0" smtClean="0"/>
                  <a:t>: un </a:t>
                </a:r>
                <a:r>
                  <a:rPr lang="en-US" dirty="0" err="1" smtClean="0"/>
                  <a:t>aumento</a:t>
                </a:r>
                <a:r>
                  <a:rPr lang="en-US" dirty="0" smtClean="0"/>
                  <a:t> del 1%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el </a:t>
                </a:r>
                <a:r>
                  <a:rPr lang="en-US" dirty="0" err="1" smtClean="0"/>
                  <a:t>precio</a:t>
                </a:r>
                <a:r>
                  <a:rPr lang="en-US" dirty="0" smtClean="0"/>
                  <a:t> da </a:t>
                </a:r>
                <a:r>
                  <a:rPr lang="en-US" dirty="0" err="1" smtClean="0"/>
                  <a:t>lugar</a:t>
                </a:r>
                <a:r>
                  <a:rPr lang="en-US" dirty="0" smtClean="0"/>
                  <a:t> a </a:t>
                </a:r>
                <a:r>
                  <a:rPr lang="en-US" dirty="0" err="1" smtClean="0"/>
                  <a:t>una</a:t>
                </a:r>
                <a:r>
                  <a:rPr lang="en-US" dirty="0" smtClean="0"/>
                  <a:t> bajada </a:t>
                </a:r>
                <a:r>
                  <a:rPr lang="en-US" dirty="0" smtClean="0"/>
                  <a:t>de la </a:t>
                </a:r>
                <a:r>
                  <a:rPr lang="en-US" smtClean="0"/>
                  <a:t>cantidad </a:t>
                </a:r>
                <a:r>
                  <a:rPr lang="en-US" dirty="0" smtClean="0"/>
                  <a:t>de un 2%</a:t>
                </a:r>
                <a:r>
                  <a:rPr lang="en-US" dirty="0"/>
                  <a:t>.</a:t>
                </a:r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¿</a:t>
                </a:r>
                <a:r>
                  <a:rPr lang="en-US" dirty="0" err="1" smtClean="0"/>
                  <a:t>Cual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sería</a:t>
                </a:r>
                <a:r>
                  <a:rPr lang="en-US" dirty="0" smtClean="0"/>
                  <a:t> la </a:t>
                </a:r>
                <a:r>
                  <a:rPr lang="en-US" dirty="0" err="1" smtClean="0"/>
                  <a:t>elasticidad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precio</a:t>
                </a:r>
                <a:r>
                  <a:rPr lang="en-US" dirty="0" smtClean="0"/>
                  <a:t> de la </a:t>
                </a:r>
                <a:r>
                  <a:rPr lang="en-US" dirty="0" err="1" smtClean="0"/>
                  <a:t>demanda</a:t>
                </a:r>
                <a:r>
                  <a:rPr lang="en-US" dirty="0" smtClean="0"/>
                  <a:t> de </a:t>
                </a:r>
                <a:r>
                  <a:rPr lang="en-US" dirty="0" err="1" smtClean="0"/>
                  <a:t>coches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si</a:t>
                </a:r>
                <a:r>
                  <a:rPr lang="en-US" dirty="0" smtClean="0"/>
                  <a:t> un 10% de </a:t>
                </a:r>
                <a:r>
                  <a:rPr lang="en-US" dirty="0" err="1" smtClean="0"/>
                  <a:t>aumento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el </a:t>
                </a:r>
                <a:r>
                  <a:rPr lang="en-US" dirty="0" err="1" smtClean="0"/>
                  <a:t>precio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disminuye</a:t>
                </a:r>
                <a:r>
                  <a:rPr lang="en-US" dirty="0" smtClean="0"/>
                  <a:t> la </a:t>
                </a:r>
                <a:r>
                  <a:rPr lang="en-US" dirty="0" err="1" smtClean="0"/>
                  <a:t>cantidad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un 5%?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s-ES" b="1" i="1">
                            <a:latin typeface="Cambria Math"/>
                          </a:rPr>
                        </m:ctrlPr>
                      </m:sSubSupPr>
                      <m:e>
                        <m:r>
                          <a:rPr lang="es-ES" b="1" i="1" smtClean="0">
                            <a:latin typeface="Cambria Math"/>
                          </a:rPr>
                          <m:t>                           </m:t>
                        </m:r>
                        <m:r>
                          <a:rPr lang="es-ES" b="1" i="1">
                            <a:latin typeface="Cambria Math"/>
                          </a:rPr>
                          <m:t>𝑬</m:t>
                        </m:r>
                      </m:e>
                      <m:sub/>
                      <m:sup>
                        <m:eqArr>
                          <m:eqArrPr>
                            <m:ctrlPr>
                              <a:rPr lang="es-ES" b="1" i="1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s-ES" b="1" i="1">
                                <a:latin typeface="Cambria Math"/>
                              </a:rPr>
                              <m:t>𝒅</m:t>
                            </m:r>
                          </m:e>
                          <m:e>
                            <m:r>
                              <a:rPr lang="es-ES" b="1" i="1" smtClean="0">
                                <a:latin typeface="Cambria Math"/>
                              </a:rPr>
                              <m:t>𝒙</m:t>
                            </m:r>
                          </m:e>
                        </m:eqArr>
                      </m:sup>
                    </m:sSubSup>
                  </m:oMath>
                </a14:m>
                <a:r>
                  <a:rPr lang="en-US" b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l-GR" b="1" dirty="0">
                            <a:latin typeface="Cambria Math"/>
                          </a:rPr>
                          <m:t>𝚫</m:t>
                        </m:r>
                        <m:r>
                          <a:rPr lang="es-ES" b="1" i="1" dirty="0">
                            <a:latin typeface="Cambria Math"/>
                          </a:rPr>
                          <m:t>%</m:t>
                        </m:r>
                        <m:r>
                          <a:rPr lang="es-ES" b="1" i="1" dirty="0">
                            <a:latin typeface="Cambria Math"/>
                          </a:rPr>
                          <m:t>𝑸</m:t>
                        </m:r>
                      </m:num>
                      <m:den>
                        <m:r>
                          <a:rPr lang="el-GR" b="1" dirty="0">
                            <a:latin typeface="Cambria Math"/>
                          </a:rPr>
                          <m:t>𝚫</m:t>
                        </m:r>
                        <m:r>
                          <a:rPr lang="es-ES" b="1" i="1" dirty="0">
                            <a:latin typeface="Cambria Math"/>
                          </a:rPr>
                          <m:t>%</m:t>
                        </m:r>
                        <m:r>
                          <a:rPr lang="es-ES" b="1" i="1" dirty="0" smtClean="0">
                            <a:latin typeface="Cambria Math"/>
                          </a:rPr>
                          <m:t>𝑷</m:t>
                        </m:r>
                      </m:den>
                    </m:f>
                  </m:oMath>
                </a14:m>
                <a:r>
                  <a:rPr lang="en-US" b="1" dirty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ES" b="1" i="1" dirty="0">
                            <a:latin typeface="Cambria Math"/>
                          </a:rPr>
                          <m:t>−</m:t>
                        </m:r>
                        <m:r>
                          <a:rPr lang="es-ES" b="1" i="1" dirty="0" smtClean="0">
                            <a:latin typeface="Cambria Math"/>
                          </a:rPr>
                          <m:t>𝟓</m:t>
                        </m:r>
                        <m:r>
                          <a:rPr lang="es-ES" b="1" i="1" dirty="0">
                            <a:latin typeface="Cambria Math"/>
                          </a:rPr>
                          <m:t>%</m:t>
                        </m:r>
                      </m:num>
                      <m:den>
                        <m:r>
                          <a:rPr lang="es-ES" b="1" i="1" dirty="0">
                            <a:latin typeface="Cambria Math"/>
                          </a:rPr>
                          <m:t>𝟏</m:t>
                        </m:r>
                        <m:r>
                          <a:rPr lang="es-ES" b="1" i="1" dirty="0" smtClean="0">
                            <a:latin typeface="Cambria Math"/>
                          </a:rPr>
                          <m:t>𝟎</m:t>
                        </m:r>
                        <m:r>
                          <a:rPr lang="es-ES" b="1" i="1" dirty="0">
                            <a:latin typeface="Cambria Math"/>
                          </a:rPr>
                          <m:t>%</m:t>
                        </m:r>
                      </m:den>
                    </m:f>
                    <m:r>
                      <a:rPr lang="es-ES" b="1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smtClean="0"/>
                  <a:t>=-0.5</a:t>
                </a:r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374" t="-2849" r="-972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876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Bienes</a:t>
            </a:r>
            <a:r>
              <a:rPr lang="en-US" dirty="0" smtClean="0"/>
              <a:t> con </a:t>
            </a:r>
            <a:r>
              <a:rPr lang="en-US" dirty="0" err="1" smtClean="0"/>
              <a:t>demanda</a:t>
            </a:r>
            <a:r>
              <a:rPr lang="en-US" dirty="0" smtClean="0"/>
              <a:t> </a:t>
            </a:r>
            <a:r>
              <a:rPr lang="en-US" dirty="0" err="1" smtClean="0"/>
              <a:t>Elástica</a:t>
            </a:r>
            <a:r>
              <a:rPr lang="en-US" dirty="0" smtClean="0"/>
              <a:t> e </a:t>
            </a:r>
            <a:r>
              <a:rPr lang="en-US" dirty="0" err="1" smtClean="0"/>
              <a:t>Inelástica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La </a:t>
            </a:r>
            <a:r>
              <a:rPr lang="en-US" dirty="0" err="1" smtClean="0"/>
              <a:t>elasticidad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permite</a:t>
            </a:r>
            <a:r>
              <a:rPr lang="en-US" dirty="0" smtClean="0"/>
              <a:t> </a:t>
            </a:r>
            <a:r>
              <a:rPr lang="en-US" dirty="0" err="1" smtClean="0"/>
              <a:t>comparar</a:t>
            </a:r>
            <a:r>
              <a:rPr lang="en-US" dirty="0" smtClean="0"/>
              <a:t> </a:t>
            </a:r>
            <a:r>
              <a:rPr lang="en-US" dirty="0" err="1" smtClean="0"/>
              <a:t>diferentes</a:t>
            </a:r>
            <a:r>
              <a:rPr lang="en-US" dirty="0" smtClean="0"/>
              <a:t> </a:t>
            </a:r>
            <a:r>
              <a:rPr lang="en-US" dirty="0" err="1" smtClean="0"/>
              <a:t>bienes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ejemplo</a:t>
            </a:r>
            <a:r>
              <a:rPr lang="en-US" dirty="0" smtClean="0"/>
              <a:t> anterior la </a:t>
            </a:r>
            <a:r>
              <a:rPr lang="en-US" dirty="0" err="1" smtClean="0"/>
              <a:t>demanda</a:t>
            </a:r>
            <a:r>
              <a:rPr lang="en-US" dirty="0" smtClean="0"/>
              <a:t> de </a:t>
            </a:r>
            <a:r>
              <a:rPr lang="en-US" dirty="0" err="1" smtClean="0"/>
              <a:t>helados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elástica</a:t>
            </a:r>
            <a:r>
              <a:rPr lang="en-US" dirty="0" smtClean="0"/>
              <a:t> que la </a:t>
            </a:r>
            <a:r>
              <a:rPr lang="en-US" dirty="0" err="1" smtClean="0"/>
              <a:t>demanda</a:t>
            </a:r>
            <a:r>
              <a:rPr lang="en-US" dirty="0" smtClean="0"/>
              <a:t> de </a:t>
            </a:r>
            <a:r>
              <a:rPr lang="en-US" dirty="0" err="1" smtClean="0"/>
              <a:t>coches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Demanda</a:t>
            </a:r>
            <a:r>
              <a:rPr lang="en-US" b="1" dirty="0" smtClean="0"/>
              <a:t> </a:t>
            </a:r>
            <a:r>
              <a:rPr lang="en-US" b="1" dirty="0" err="1" smtClean="0"/>
              <a:t>Inelástica</a:t>
            </a:r>
            <a:r>
              <a:rPr lang="en-US" dirty="0" smtClean="0"/>
              <a:t>: </a:t>
            </a:r>
            <a:r>
              <a:rPr lang="en-US" dirty="0" err="1" smtClean="0"/>
              <a:t>si</a:t>
            </a:r>
            <a:r>
              <a:rPr lang="en-US" dirty="0" smtClean="0"/>
              <a:t>  0&lt;|E|&lt;1</a:t>
            </a:r>
          </a:p>
          <a:p>
            <a:r>
              <a:rPr lang="en-US" b="1" dirty="0" err="1" smtClean="0"/>
              <a:t>Demanda</a:t>
            </a:r>
            <a:r>
              <a:rPr lang="en-US" b="1" dirty="0" smtClean="0"/>
              <a:t> </a:t>
            </a:r>
            <a:r>
              <a:rPr lang="en-US" b="1" dirty="0" err="1" smtClean="0"/>
              <a:t>Elastica</a:t>
            </a:r>
            <a:r>
              <a:rPr lang="en-US" dirty="0" smtClean="0"/>
              <a:t>: if |E|&gt;1</a:t>
            </a:r>
          </a:p>
          <a:p>
            <a:endParaRPr lang="en-US" dirty="0"/>
          </a:p>
          <a:p>
            <a:r>
              <a:rPr lang="en-US" dirty="0" smtClean="0"/>
              <a:t>La </a:t>
            </a:r>
            <a:r>
              <a:rPr lang="en-US" dirty="0" err="1" smtClean="0"/>
              <a:t>elasticidad</a:t>
            </a:r>
            <a:r>
              <a:rPr lang="en-US" dirty="0" smtClean="0"/>
              <a:t> </a:t>
            </a:r>
            <a:r>
              <a:rPr lang="en-US" dirty="0" err="1" smtClean="0"/>
              <a:t>mide</a:t>
            </a:r>
            <a:r>
              <a:rPr lang="en-US" dirty="0" smtClean="0"/>
              <a:t> </a:t>
            </a:r>
            <a:r>
              <a:rPr lang="en-US" dirty="0" err="1" smtClean="0"/>
              <a:t>cuánto</a:t>
            </a:r>
            <a:r>
              <a:rPr lang="en-US" dirty="0" smtClean="0"/>
              <a:t> </a:t>
            </a:r>
            <a:r>
              <a:rPr lang="en-US" dirty="0" err="1" smtClean="0"/>
              <a:t>reacciona</a:t>
            </a:r>
            <a:r>
              <a:rPr lang="en-US" dirty="0" smtClean="0"/>
              <a:t> la </a:t>
            </a:r>
            <a:r>
              <a:rPr lang="en-US" dirty="0" err="1" smtClean="0"/>
              <a:t>cantidad</a:t>
            </a:r>
            <a:r>
              <a:rPr lang="en-US" dirty="0" smtClean="0"/>
              <a:t> a </a:t>
            </a:r>
            <a:r>
              <a:rPr lang="en-US" dirty="0" err="1" smtClean="0"/>
              <a:t>cambios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el </a:t>
            </a:r>
            <a:r>
              <a:rPr lang="en-US" dirty="0" err="1" smtClean="0"/>
              <a:t>precio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22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Elasticidad</a:t>
            </a:r>
            <a:r>
              <a:rPr lang="en-US" dirty="0" smtClean="0"/>
              <a:t> </a:t>
            </a:r>
            <a:r>
              <a:rPr lang="en-US" dirty="0" err="1" smtClean="0"/>
              <a:t>renta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s-ES" b="1" dirty="0" smtClean="0"/>
                  <a:t>                                </a:t>
                </a:r>
              </a:p>
              <a:p>
                <a:pPr marL="0" indent="0">
                  <a:buNone/>
                </a:pPr>
                <a:r>
                  <a:rPr lang="es-ES" b="1" dirty="0"/>
                  <a:t> </a:t>
                </a:r>
                <a:r>
                  <a:rPr lang="es-ES" b="1" dirty="0" smtClean="0"/>
                  <a:t>                      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s-ES" b="1" i="1">
                            <a:latin typeface="Cambria Math"/>
                          </a:rPr>
                        </m:ctrlPr>
                      </m:sSubSupPr>
                      <m:e>
                        <m:r>
                          <a:rPr lang="es-ES" b="1" i="1" smtClean="0">
                            <a:latin typeface="Cambria Math"/>
                          </a:rPr>
                          <m:t>𝑬</m:t>
                        </m:r>
                      </m:e>
                      <m:sub/>
                      <m:sup>
                        <m:eqArr>
                          <m:eqArrPr>
                            <m:ctrlPr>
                              <a:rPr lang="es-ES" b="1" i="1" smtClean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s-ES" b="1" i="1" smtClean="0">
                                <a:latin typeface="Cambria Math"/>
                              </a:rPr>
                              <m:t>𝒀</m:t>
                            </m:r>
                          </m:e>
                          <m:e>
                            <m:r>
                              <a:rPr lang="es-ES" b="1" i="1" smtClean="0">
                                <a:latin typeface="Cambria Math"/>
                              </a:rPr>
                              <m:t>𝑿</m:t>
                            </m:r>
                          </m:e>
                        </m:eqArr>
                      </m:sup>
                    </m:sSubSup>
                  </m:oMath>
                </a14:m>
                <a:r>
                  <a:rPr lang="en-US" b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l-GR" b="1" dirty="0">
                            <a:latin typeface="Cambria Math"/>
                          </a:rPr>
                          <m:t>𝚫</m:t>
                        </m:r>
                        <m:r>
                          <a:rPr lang="es-ES" b="1" i="1" dirty="0">
                            <a:latin typeface="Cambria Math"/>
                          </a:rPr>
                          <m:t>%</m:t>
                        </m:r>
                        <m:r>
                          <a:rPr lang="es-ES" b="1" i="1" dirty="0">
                            <a:latin typeface="Cambria Math"/>
                          </a:rPr>
                          <m:t>𝑸</m:t>
                        </m:r>
                      </m:num>
                      <m:den>
                        <m:r>
                          <a:rPr lang="el-GR" b="1" dirty="0">
                            <a:latin typeface="Cambria Math"/>
                          </a:rPr>
                          <m:t>𝚫</m:t>
                        </m:r>
                        <m:r>
                          <a:rPr lang="es-ES" b="1" i="1" dirty="0">
                            <a:latin typeface="Cambria Math"/>
                          </a:rPr>
                          <m:t>%</m:t>
                        </m:r>
                        <m:r>
                          <a:rPr lang="es-ES" b="1" i="1" dirty="0" smtClean="0">
                            <a:latin typeface="Cambria Math"/>
                          </a:rPr>
                          <m:t>𝒀</m:t>
                        </m:r>
                      </m:den>
                    </m:f>
                  </m:oMath>
                </a14:m>
                <a:endParaRPr lang="es-ES" b="1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r>
                  <a:rPr lang="en-US" dirty="0" err="1" smtClean="0"/>
                  <a:t>Mide</a:t>
                </a:r>
                <a:r>
                  <a:rPr lang="en-US" dirty="0" smtClean="0"/>
                  <a:t> el </a:t>
                </a:r>
                <a:r>
                  <a:rPr lang="en-US" dirty="0" err="1" smtClean="0"/>
                  <a:t>cambio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porcentual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la </a:t>
                </a:r>
                <a:r>
                  <a:rPr lang="en-US" dirty="0" err="1" smtClean="0"/>
                  <a:t>cantidad</a:t>
                </a:r>
                <a:r>
                  <a:rPr lang="en-US" dirty="0" smtClean="0"/>
                  <a:t> al </a:t>
                </a:r>
                <a:r>
                  <a:rPr lang="en-US" dirty="0" err="1" smtClean="0"/>
                  <a:t>incrementarse</a:t>
                </a:r>
                <a:r>
                  <a:rPr lang="en-US" dirty="0" smtClean="0"/>
                  <a:t> la </a:t>
                </a:r>
                <a:r>
                  <a:rPr lang="en-US" dirty="0" err="1" smtClean="0"/>
                  <a:t>renta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un 1%.</a:t>
                </a:r>
              </a:p>
              <a:p>
                <a:r>
                  <a:rPr lang="en-US" dirty="0" smtClean="0"/>
                  <a:t>Si la </a:t>
                </a:r>
                <a:r>
                  <a:rPr lang="en-US" dirty="0" err="1" smtClean="0"/>
                  <a:t>cantidad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aumenta</a:t>
                </a:r>
                <a:r>
                  <a:rPr lang="en-US" dirty="0" smtClean="0"/>
                  <a:t> al </a:t>
                </a:r>
                <a:r>
                  <a:rPr lang="en-US" dirty="0" err="1" smtClean="0"/>
                  <a:t>aumentar</a:t>
                </a:r>
                <a:r>
                  <a:rPr lang="en-US" dirty="0" smtClean="0"/>
                  <a:t> la </a:t>
                </a:r>
                <a:r>
                  <a:rPr lang="en-US" dirty="0" err="1" smtClean="0"/>
                  <a:t>renta</a:t>
                </a:r>
                <a:r>
                  <a:rPr lang="en-US" dirty="0" smtClean="0"/>
                  <a:t> (</a:t>
                </a:r>
                <a:r>
                  <a:rPr lang="en-US" dirty="0" err="1" smtClean="0"/>
                  <a:t>signo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positivo</a:t>
                </a:r>
                <a:r>
                  <a:rPr lang="en-US" dirty="0" smtClean="0"/>
                  <a:t>) se </a:t>
                </a:r>
                <a:r>
                  <a:rPr lang="en-US" dirty="0" err="1" smtClean="0"/>
                  <a:t>trata</a:t>
                </a:r>
                <a:r>
                  <a:rPr lang="en-US" dirty="0" smtClean="0"/>
                  <a:t> de un </a:t>
                </a:r>
                <a:r>
                  <a:rPr lang="en-US" b="1" dirty="0" err="1" smtClean="0"/>
                  <a:t>bien</a:t>
                </a:r>
                <a:r>
                  <a:rPr lang="en-US" b="1" dirty="0" smtClean="0"/>
                  <a:t> superior</a:t>
                </a:r>
                <a:r>
                  <a:rPr lang="en-US" dirty="0" smtClean="0"/>
                  <a:t>.</a:t>
                </a:r>
              </a:p>
              <a:p>
                <a:r>
                  <a:rPr lang="en-US" dirty="0" smtClean="0"/>
                  <a:t>Si el </a:t>
                </a:r>
                <a:r>
                  <a:rPr lang="en-US" dirty="0" err="1" smtClean="0"/>
                  <a:t>signo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negativo</a:t>
                </a:r>
                <a:r>
                  <a:rPr lang="en-US" dirty="0" smtClean="0"/>
                  <a:t> se </a:t>
                </a:r>
                <a:r>
                  <a:rPr lang="en-US" dirty="0" err="1" smtClean="0"/>
                  <a:t>trata</a:t>
                </a:r>
                <a:r>
                  <a:rPr lang="en-US" dirty="0" smtClean="0"/>
                  <a:t> de un </a:t>
                </a:r>
                <a:r>
                  <a:rPr lang="en-US" b="1" dirty="0" err="1" smtClean="0"/>
                  <a:t>bien</a:t>
                </a:r>
                <a:r>
                  <a:rPr lang="en-US" b="1" dirty="0" smtClean="0"/>
                  <a:t> inferior</a:t>
                </a:r>
                <a:r>
                  <a:rPr lang="en-US" dirty="0" smtClean="0"/>
                  <a:t>.</a:t>
                </a:r>
                <a:endParaRPr lang="en-US" b="1" dirty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4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047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Ejemplo</a:t>
            </a:r>
            <a:r>
              <a:rPr lang="en-US" dirty="0" smtClean="0"/>
              <a:t> de </a:t>
            </a:r>
            <a:r>
              <a:rPr lang="en-US" dirty="0" err="1" smtClean="0"/>
              <a:t>Elasticidad</a:t>
            </a:r>
            <a:r>
              <a:rPr lang="en-US" dirty="0" smtClean="0"/>
              <a:t> </a:t>
            </a:r>
            <a:r>
              <a:rPr lang="en-US" dirty="0" err="1" smtClean="0"/>
              <a:t>Renta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Si la </a:t>
                </a:r>
                <a:r>
                  <a:rPr lang="en-US" dirty="0" err="1" smtClean="0"/>
                  <a:t>renta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aumenta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un 3%, la </a:t>
                </a:r>
                <a:r>
                  <a:rPr lang="en-US" dirty="0" err="1" smtClean="0"/>
                  <a:t>cantidad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demandada</a:t>
                </a:r>
                <a:r>
                  <a:rPr lang="en-US" dirty="0" smtClean="0"/>
                  <a:t> de </a:t>
                </a:r>
                <a:r>
                  <a:rPr lang="en-US" dirty="0" err="1" smtClean="0"/>
                  <a:t>helados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disminuye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un 2%</a:t>
                </a:r>
                <a:r>
                  <a:rPr lang="en-US" dirty="0"/>
                  <a:t>.</a:t>
                </a:r>
                <a:endParaRPr lang="en-US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s-ES" b="1" i="1" smtClean="0">
                        <a:latin typeface="Cambria Math"/>
                      </a:rPr>
                      <m:t>                                      </m:t>
                    </m:r>
                    <m:sSubSup>
                      <m:sSubSupPr>
                        <m:ctrlPr>
                          <a:rPr lang="es-ES" b="1" i="1">
                            <a:latin typeface="Cambria Math"/>
                          </a:rPr>
                        </m:ctrlPr>
                      </m:sSubSupPr>
                      <m:e>
                        <m:r>
                          <a:rPr lang="es-ES" b="1" i="1">
                            <a:latin typeface="Cambria Math"/>
                          </a:rPr>
                          <m:t>𝑬</m:t>
                        </m:r>
                      </m:e>
                      <m:sub/>
                      <m:sup>
                        <m:eqArr>
                          <m:eqArrPr>
                            <m:ctrlPr>
                              <a:rPr lang="es-ES" b="1" i="1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s-ES" b="1" i="1">
                                <a:latin typeface="Cambria Math"/>
                              </a:rPr>
                              <m:t>𝒀</m:t>
                            </m:r>
                          </m:e>
                          <m:e>
                            <m:r>
                              <a:rPr lang="es-ES" b="1" i="1">
                                <a:latin typeface="Cambria Math"/>
                              </a:rPr>
                              <m:t>𝑿</m:t>
                            </m:r>
                          </m:e>
                        </m:eqArr>
                      </m:sup>
                    </m:sSubSup>
                  </m:oMath>
                </a14:m>
                <a:r>
                  <a:rPr lang="en-US" b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ES" b="1" i="1" dirty="0" smtClean="0">
                            <a:latin typeface="Cambria Math"/>
                          </a:rPr>
                          <m:t>−</m:t>
                        </m:r>
                        <m:r>
                          <a:rPr lang="es-ES" b="1" i="1" dirty="0" smtClean="0">
                            <a:latin typeface="Cambria Math"/>
                          </a:rPr>
                          <m:t>𝟐</m:t>
                        </m:r>
                        <m:r>
                          <a:rPr lang="es-ES" b="1" i="1" dirty="0" smtClean="0">
                            <a:latin typeface="Cambria Math"/>
                          </a:rPr>
                          <m:t>%</m:t>
                        </m:r>
                      </m:num>
                      <m:den>
                        <m:r>
                          <a:rPr lang="es-ES" b="1" i="1" dirty="0" smtClean="0">
                            <a:latin typeface="Cambria Math"/>
                          </a:rPr>
                          <m:t>𝟑</m:t>
                        </m:r>
                        <m:r>
                          <a:rPr lang="es-ES" b="1" i="1" dirty="0" smtClean="0">
                            <a:latin typeface="Cambria Math"/>
                          </a:rPr>
                          <m:t>%</m:t>
                        </m:r>
                      </m:den>
                    </m:f>
                  </m:oMath>
                </a14:m>
                <a:r>
                  <a:rPr lang="en-US" dirty="0" smtClean="0"/>
                  <a:t>=-0.67</a:t>
                </a:r>
                <a:endParaRPr lang="en-US" dirty="0"/>
              </a:p>
              <a:p>
                <a:r>
                  <a:rPr lang="en-US" dirty="0" smtClean="0"/>
                  <a:t>Se </a:t>
                </a:r>
                <a:r>
                  <a:rPr lang="en-US" dirty="0" err="1" smtClean="0"/>
                  <a:t>trata</a:t>
                </a:r>
                <a:r>
                  <a:rPr lang="en-US" dirty="0" smtClean="0"/>
                  <a:t> de un </a:t>
                </a:r>
                <a:r>
                  <a:rPr lang="en-US" b="1" dirty="0" err="1" smtClean="0"/>
                  <a:t>bien</a:t>
                </a:r>
                <a:r>
                  <a:rPr lang="en-US" b="1" dirty="0" smtClean="0"/>
                  <a:t> inferior</a:t>
                </a:r>
                <a:r>
                  <a:rPr lang="en-US" dirty="0" smtClean="0"/>
                  <a:t>.</a:t>
                </a:r>
                <a:endParaRPr lang="en-US" dirty="0"/>
              </a:p>
              <a:p>
                <a:r>
                  <a:rPr lang="en-US" dirty="0" smtClean="0"/>
                  <a:t>Si la </a:t>
                </a:r>
                <a:r>
                  <a:rPr lang="en-US" dirty="0" err="1" smtClean="0"/>
                  <a:t>renta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aumenta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un 3% la </a:t>
                </a:r>
                <a:r>
                  <a:rPr lang="en-US" dirty="0" err="1" smtClean="0"/>
                  <a:t>demanda</a:t>
                </a:r>
                <a:r>
                  <a:rPr lang="en-US" dirty="0" smtClean="0"/>
                  <a:t> de </a:t>
                </a:r>
                <a:r>
                  <a:rPr lang="en-US" dirty="0" err="1" smtClean="0"/>
                  <a:t>coches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aumenta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en</a:t>
                </a:r>
                <a:r>
                  <a:rPr lang="en-US" dirty="0" smtClean="0"/>
                  <a:t> un 4%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s-ES" b="1" i="1">
                            <a:latin typeface="Cambria Math"/>
                          </a:rPr>
                        </m:ctrlPr>
                      </m:sSubSupPr>
                      <m:e>
                        <m:r>
                          <a:rPr lang="es-ES" b="1" i="1">
                            <a:latin typeface="Cambria Math"/>
                          </a:rPr>
                          <m:t>𝑬</m:t>
                        </m:r>
                      </m:e>
                      <m:sub/>
                      <m:sup>
                        <m:eqArr>
                          <m:eqArrPr>
                            <m:ctrlPr>
                              <a:rPr lang="es-ES" b="1" i="1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s-ES" b="1" i="1">
                                <a:latin typeface="Cambria Math"/>
                              </a:rPr>
                              <m:t>𝒀</m:t>
                            </m:r>
                          </m:e>
                          <m:e>
                            <m:r>
                              <a:rPr lang="es-ES" b="1" i="1">
                                <a:latin typeface="Cambria Math"/>
                              </a:rPr>
                              <m:t>𝑿</m:t>
                            </m:r>
                          </m:e>
                        </m:eqArr>
                      </m:sup>
                    </m:sSubSup>
                  </m:oMath>
                </a14:m>
                <a:r>
                  <a:rPr lang="en-US" b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s-ES" b="1" i="1" dirty="0" smtClean="0">
                            <a:latin typeface="Cambria Math"/>
                          </a:rPr>
                          <m:t>𝟒</m:t>
                        </m:r>
                        <m:r>
                          <a:rPr lang="es-ES" b="1" i="1" dirty="0">
                            <a:latin typeface="Cambria Math"/>
                          </a:rPr>
                          <m:t>%</m:t>
                        </m:r>
                      </m:num>
                      <m:den>
                        <m:r>
                          <a:rPr lang="es-ES" b="1" i="1" dirty="0">
                            <a:latin typeface="Cambria Math"/>
                          </a:rPr>
                          <m:t>𝟑</m:t>
                        </m:r>
                        <m:r>
                          <a:rPr lang="es-ES" b="1" i="1" dirty="0">
                            <a:latin typeface="Cambria Math"/>
                          </a:rPr>
                          <m:t>%</m:t>
                        </m:r>
                      </m:den>
                    </m:f>
                  </m:oMath>
                </a14:m>
                <a:r>
                  <a:rPr lang="en-US" dirty="0" smtClean="0"/>
                  <a:t>=1.33</a:t>
                </a:r>
                <a:endParaRPr lang="en-US" dirty="0"/>
              </a:p>
              <a:p>
                <a:r>
                  <a:rPr lang="en-US" dirty="0" smtClean="0"/>
                  <a:t>Los </a:t>
                </a:r>
                <a:r>
                  <a:rPr lang="en-US" dirty="0" err="1" smtClean="0"/>
                  <a:t>coches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serían</a:t>
                </a:r>
                <a:r>
                  <a:rPr lang="en-US" dirty="0" smtClean="0"/>
                  <a:t> </a:t>
                </a:r>
                <a:r>
                  <a:rPr lang="en-US" b="1" dirty="0" err="1" smtClean="0"/>
                  <a:t>bienes</a:t>
                </a:r>
                <a:r>
                  <a:rPr lang="en-US" b="1" dirty="0" smtClean="0"/>
                  <a:t> </a:t>
                </a:r>
                <a:r>
                  <a:rPr lang="en-US" b="1" dirty="0" err="1" smtClean="0"/>
                  <a:t>superiores</a:t>
                </a:r>
                <a:endParaRPr lang="en-US" b="1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449" t="-1357" b="-37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088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Berlin_DIW_2013</Template>
  <TotalTime>373</TotalTime>
  <Words>734</Words>
  <Application>Microsoft Office PowerPoint</Application>
  <PresentationFormat>Presentación en pantalla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Intermedio</vt:lpstr>
      <vt:lpstr>Comportamiento de los consumidores</vt:lpstr>
      <vt:lpstr>En esta sesión…</vt:lpstr>
      <vt:lpstr>¿Qué sabemos sobre el comportamiento del consumidor?</vt:lpstr>
      <vt:lpstr>Elasticidad: Ejemplo</vt:lpstr>
      <vt:lpstr>Elasticidad Precio de la demanda</vt:lpstr>
      <vt:lpstr>Ejemplo de Elasticidad Precio</vt:lpstr>
      <vt:lpstr>Bienes con demanda Elástica e Inelástica</vt:lpstr>
      <vt:lpstr>Elasticidad renta</vt:lpstr>
      <vt:lpstr>Ejemplo de Elasticidad Renta</vt:lpstr>
      <vt:lpstr>Elasticidad cruzada</vt:lpstr>
      <vt:lpstr>Ejemplo de elasticiad cruzada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Consumers Behaviour</dc:title>
  <dc:creator>JAC</dc:creator>
  <cp:lastModifiedBy>User</cp:lastModifiedBy>
  <cp:revision>18</cp:revision>
  <dcterms:created xsi:type="dcterms:W3CDTF">2015-03-08T11:17:44Z</dcterms:created>
  <dcterms:modified xsi:type="dcterms:W3CDTF">2016-02-29T17:05:25Z</dcterms:modified>
</cp:coreProperties>
</file>